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64" r:id="rId3"/>
    <p:sldId id="353" r:id="rId5"/>
    <p:sldId id="380" r:id="rId6"/>
    <p:sldId id="352" r:id="rId7"/>
    <p:sldId id="354" r:id="rId8"/>
    <p:sldId id="381" r:id="rId9"/>
    <p:sldId id="356" r:id="rId10"/>
    <p:sldId id="357" r:id="rId11"/>
    <p:sldId id="382" r:id="rId12"/>
    <p:sldId id="297" r:id="rId13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17"/>
    </p:embeddedFont>
    <p:embeddedFont>
      <p:font typeface="黑体" panose="02010609060101010101" charset="-12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微软雅黑" panose="020B0503020204020204" pitchFamily="34" charset="-122"/>
      <p:regular r:id="rId23"/>
    </p:embeddedFont>
    <p:embeddedFont>
      <p:font typeface="方正兰亭细黑_GBK_M" panose="02010600010101010101" pitchFamily="2" charset="2"/>
      <p:regular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A5A"/>
    <a:srgbClr val="EA0000"/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0" d="100"/>
          <a:sy n="160" d="100"/>
        </p:scale>
        <p:origin x="-204" y="-78"/>
      </p:cViewPr>
      <p:guideLst>
        <p:guide orient="horz" pos="15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6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font" Target="fonts/font8.fntdata"/><Relationship Id="rId23" Type="http://schemas.openxmlformats.org/officeDocument/2006/relationships/font" Target="fonts/font7.fntdata"/><Relationship Id="rId22" Type="http://schemas.openxmlformats.org/officeDocument/2006/relationships/font" Target="fonts/font6.fntdata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6A364-F56D-418B-92EA-B8A9C286C7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/>
          <p:cNvGrpSpPr/>
          <p:nvPr userDrawn="1"/>
        </p:nvGrpSpPr>
        <p:grpSpPr bwMode="auto">
          <a:xfrm>
            <a:off x="253769" y="-19938"/>
            <a:ext cx="674786" cy="646331"/>
            <a:chOff x="2506532" y="465192"/>
            <a:chExt cx="675190" cy="646231"/>
          </a:xfrm>
        </p:grpSpPr>
        <p:sp>
          <p:nvSpPr>
            <p:cNvPr id="4" name="文本框 2"/>
            <p:cNvSpPr txBox="1">
              <a:spLocks noChangeArrowheads="1"/>
            </p:cNvSpPr>
            <p:nvPr/>
          </p:nvSpPr>
          <p:spPr bwMode="auto">
            <a:xfrm>
              <a:off x="2506532" y="465192"/>
              <a:ext cx="236653" cy="646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3600" dirty="0" smtClean="0">
                  <a:solidFill>
                    <a:srgbClr val="005292"/>
                  </a:solidFill>
                  <a:latin typeface="Impact" panose="020B0806030902050204" pitchFamily="34" charset="0"/>
                </a:rPr>
                <a:t>5</a:t>
              </a:r>
              <a:endParaRPr lang="zh-CN" altLang="en-US" sz="3600" dirty="0">
                <a:solidFill>
                  <a:srgbClr val="005292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 flipH="1">
              <a:off x="2722573" y="599954"/>
              <a:ext cx="459149" cy="459075"/>
            </a:xfrm>
            <a:prstGeom prst="line">
              <a:avLst/>
            </a:prstGeom>
            <a:ln w="28575">
              <a:solidFill>
                <a:srgbClr val="0052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矩形 7"/>
          <p:cNvSpPr/>
          <p:nvPr userDrawn="1"/>
        </p:nvSpPr>
        <p:spPr>
          <a:xfrm>
            <a:off x="1" y="572146"/>
            <a:ext cx="9138050" cy="34281"/>
          </a:xfrm>
          <a:prstGeom prst="rect">
            <a:avLst/>
          </a:prstGeom>
          <a:solidFill>
            <a:srgbClr val="005292"/>
          </a:solidFill>
          <a:ln>
            <a:solidFill>
              <a:srgbClr val="005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6615" y="1036955"/>
            <a:ext cx="3421380" cy="225615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02995" y="196850"/>
            <a:ext cx="305371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他们怎么了？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469765" y="1703705"/>
            <a:ext cx="3469640" cy="1463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小动物生的病是禽流感，</a:t>
            </a:r>
            <a:r>
              <a:rPr lang="zh-CN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严重的禽流感可能会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会传染给人的</a:t>
            </a:r>
            <a:r>
              <a:rPr lang="zh-CN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。</a:t>
            </a:r>
            <a:endParaRPr lang="zh-CN" dirty="0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  <a:p>
            <a:endParaRPr lang="zh-CN" dirty="0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  <a:p>
            <a:endParaRPr lang="zh-CN" dirty="0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  <a:p>
            <a:endParaRPr lang="zh-CN" dirty="0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空心弧 40"/>
          <p:cNvSpPr>
            <a:spLocks noChangeArrowheads="1"/>
          </p:cNvSpPr>
          <p:nvPr/>
        </p:nvSpPr>
        <p:spPr bwMode="auto">
          <a:xfrm rot="5400000">
            <a:off x="645915" y="1446015"/>
            <a:ext cx="3068240" cy="3069431"/>
          </a:xfrm>
          <a:custGeom>
            <a:avLst/>
            <a:gdLst>
              <a:gd name="T0" fmla="*/ 387411545 w 21600"/>
              <a:gd name="T1" fmla="*/ 0 h 21600"/>
              <a:gd name="T2" fmla="*/ 4806720 w 21600"/>
              <a:gd name="T3" fmla="*/ 387712366 h 21600"/>
              <a:gd name="T4" fmla="*/ 387411545 w 21600"/>
              <a:gd name="T5" fmla="*/ 9656961 h 21600"/>
              <a:gd name="T6" fmla="*/ 770016179 w 21600"/>
              <a:gd name="T7" fmla="*/ 38771236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69" y="10800"/>
                </a:moveTo>
                <a:cubicBezTo>
                  <a:pt x="269" y="4983"/>
                  <a:pt x="4983" y="269"/>
                  <a:pt x="10800" y="269"/>
                </a:cubicBezTo>
                <a:cubicBezTo>
                  <a:pt x="16616" y="268"/>
                  <a:pt x="21330" y="4983"/>
                  <a:pt x="21331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269" y="108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39999"/>
            </a:schemeClr>
          </a:solidFill>
          <a:ln>
            <a:noFill/>
          </a:ln>
        </p:spPr>
        <p:txBody>
          <a:bodyPr lIns="68573" tIns="34287" rIns="68573" bIns="34287" anchor="ctr"/>
          <a:lstStyle/>
          <a:p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771815" y="1732019"/>
            <a:ext cx="2497422" cy="2497422"/>
            <a:chOff x="-112105" y="2839261"/>
            <a:chExt cx="2497422" cy="2497422"/>
          </a:xfrm>
        </p:grpSpPr>
        <p:grpSp>
          <p:nvGrpSpPr>
            <p:cNvPr id="39" name="组合 38"/>
            <p:cNvGrpSpPr/>
            <p:nvPr/>
          </p:nvGrpSpPr>
          <p:grpSpPr>
            <a:xfrm>
              <a:off x="-112105" y="2839261"/>
              <a:ext cx="2497422" cy="249742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0" name="同心圆 3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" name="椭圆 81"/>
            <p:cNvSpPr>
              <a:spLocks noChangeArrowheads="1"/>
            </p:cNvSpPr>
            <p:nvPr/>
          </p:nvSpPr>
          <p:spPr bwMode="auto">
            <a:xfrm>
              <a:off x="75318" y="3038785"/>
              <a:ext cx="2104717" cy="2104715"/>
            </a:xfrm>
            <a:prstGeom prst="ellipse">
              <a:avLst/>
            </a:prstGeom>
            <a:blipFill dpi="0" rotWithShape="1">
              <a:blip r:embed="rId1"/>
              <a:srcRect/>
              <a:stretch>
                <a:fillRect/>
              </a:stretch>
            </a:blip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 rot="0">
            <a:off x="3830320" y="1506220"/>
            <a:ext cx="995680" cy="104584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 rot="0">
            <a:off x="3714750" y="3337560"/>
            <a:ext cx="946150" cy="9588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3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5" name="直接连接符 64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椭圆 65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0" name="图片 89"/>
          <p:cNvPicPr>
            <a:picLocks noChangeAspect="1"/>
          </p:cNvPicPr>
          <p:nvPr/>
        </p:nvPicPr>
        <p:blipFill>
          <a:blip r:embed="rId2"/>
          <a:srcRect l="4083" t="1368" r="12500" b="-1368"/>
          <a:stretch>
            <a:fillRect/>
          </a:stretch>
        </p:blipFill>
        <p:spPr>
          <a:xfrm>
            <a:off x="958850" y="1931035"/>
            <a:ext cx="2113280" cy="2105660"/>
          </a:xfrm>
          <a:prstGeom prst="ellipse">
            <a:avLst/>
          </a:prstGeom>
        </p:spPr>
      </p:pic>
      <p:sp>
        <p:nvSpPr>
          <p:cNvPr id="150" name="TextBox 149"/>
          <p:cNvSpPr txBox="1"/>
          <p:nvPr/>
        </p:nvSpPr>
        <p:spPr>
          <a:xfrm>
            <a:off x="4028440" y="1852930"/>
            <a:ext cx="999490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晨检</a:t>
            </a:r>
            <a:endParaRPr lang="zh-CN" altLang="en-US" sz="1600" dirty="0">
              <a:solidFill>
                <a:srgbClr val="163A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4914900" y="1732280"/>
            <a:ext cx="414210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早晨入园时要给保健老师仔细检查</a:t>
            </a:r>
            <a:endParaRPr lang="zh-CN" altLang="en-US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35" name="TextBox 149"/>
          <p:cNvSpPr txBox="1"/>
          <p:nvPr/>
        </p:nvSpPr>
        <p:spPr>
          <a:xfrm>
            <a:off x="3851910" y="3640455"/>
            <a:ext cx="896620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请假</a:t>
            </a:r>
            <a:endParaRPr lang="zh-CN" altLang="en-US" dirty="0">
              <a:solidFill>
                <a:srgbClr val="163A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161"/>
          <p:cNvSpPr txBox="1"/>
          <p:nvPr/>
        </p:nvSpPr>
        <p:spPr>
          <a:xfrm>
            <a:off x="4914900" y="3534410"/>
            <a:ext cx="323977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生病不能来幼儿园要主动给老师请假，说明情况</a:t>
            </a:r>
            <a:endParaRPr lang="zh-CN" altLang="en-US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1" name="TextBox 174"/>
          <p:cNvSpPr txBox="1"/>
          <p:nvPr/>
        </p:nvSpPr>
        <p:spPr>
          <a:xfrm>
            <a:off x="908957" y="206330"/>
            <a:ext cx="222758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spc="300" dirty="0">
                <a:latin typeface="黑体" panose="02010609060101010101" charset="-122"/>
                <a:ea typeface="黑体" panose="02010609060101010101" charset="-122"/>
              </a:rPr>
              <a:t>如何预防禽流感</a:t>
            </a:r>
            <a:endParaRPr lang="zh-CN" altLang="en-US" sz="2000" spc="3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0" grpId="0"/>
      <p:bldP spid="35" grpId="0"/>
      <p:bldP spid="36" grpId="0"/>
      <p:bldP spid="1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" name="直接连接符 172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椭圆 173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TextBox 174"/>
          <p:cNvSpPr txBox="1"/>
          <p:nvPr/>
        </p:nvSpPr>
        <p:spPr>
          <a:xfrm>
            <a:off x="908957" y="206330"/>
            <a:ext cx="368808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000" spc="300" dirty="0">
                <a:latin typeface="黑体" panose="02010609060101010101" charset="-122"/>
                <a:ea typeface="黑体" panose="02010609060101010101" charset="-122"/>
              </a:rPr>
              <a:t>禽流感是怎么传染给人类的</a:t>
            </a:r>
            <a:endParaRPr lang="zh-CN" sz="2000" spc="30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3205" y="707390"/>
            <a:ext cx="5929630" cy="4209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835" y="936625"/>
            <a:ext cx="4324985" cy="28168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973955" y="1564005"/>
            <a:ext cx="346964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小朋友接触了生病的鸡、鸭、鸟等动物或者是动物的粪便、排泄物被感染了禽流感会怎么样呢？</a:t>
            </a:r>
            <a:endParaRPr lang="zh-CN" dirty="0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" name="直接连接符 172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椭圆 173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TextBox 174"/>
          <p:cNvSpPr txBox="1"/>
          <p:nvPr/>
        </p:nvSpPr>
        <p:spPr>
          <a:xfrm>
            <a:off x="908957" y="206330"/>
            <a:ext cx="368808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黑体" panose="02010609060101010101" charset="-122"/>
                <a:ea typeface="黑体" panose="02010609060101010101" charset="-122"/>
              </a:rPr>
              <a:t>人感染禽流感会怎么样呢？</a:t>
            </a:r>
            <a:endParaRPr lang="en-US" altLang="zh-CN" sz="2000" spc="30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1085" y="674370"/>
            <a:ext cx="6122670" cy="4453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Box 163"/>
          <p:cNvSpPr txBox="1"/>
          <p:nvPr/>
        </p:nvSpPr>
        <p:spPr>
          <a:xfrm>
            <a:off x="5031105" y="1517015"/>
            <a:ext cx="3391535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16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保持室内空气流通，应每天开窗换气两次，每次至少</a:t>
            </a:r>
            <a:r>
              <a:rPr lang="en-US" altLang="zh-CN" sz="16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10</a:t>
            </a:r>
            <a:r>
              <a:rPr lang="zh-CN" altLang="en-US" sz="16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分钟，</a:t>
            </a:r>
            <a:endParaRPr lang="zh-CN" altLang="en-US" sz="16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16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16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尽量少去空气不流通的场所</a:t>
            </a:r>
            <a:endParaRPr lang="zh-CN" altLang="en-US" sz="16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73" name="直接连接符 172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椭圆 173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TextBox 174"/>
          <p:cNvSpPr txBox="1"/>
          <p:nvPr/>
        </p:nvSpPr>
        <p:spPr>
          <a:xfrm>
            <a:off x="908957" y="206330"/>
            <a:ext cx="222758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黑体" panose="02010609060101010101" charset="-122"/>
                <a:ea typeface="黑体" panose="02010609060101010101" charset="-122"/>
              </a:rPr>
              <a:t>如何预防禽流感</a:t>
            </a:r>
            <a:endParaRPr lang="zh-CN" altLang="en-US" sz="2000" spc="30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165" y="1065530"/>
            <a:ext cx="4010025" cy="3183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" name="直接连接符 172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椭圆 173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TextBox 174"/>
          <p:cNvSpPr txBox="1"/>
          <p:nvPr/>
        </p:nvSpPr>
        <p:spPr>
          <a:xfrm>
            <a:off x="908957" y="206330"/>
            <a:ext cx="222758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黑体" panose="02010609060101010101" charset="-122"/>
                <a:ea typeface="黑体" panose="02010609060101010101" charset="-122"/>
              </a:rPr>
              <a:t>如何预防禽流感</a:t>
            </a:r>
            <a:endParaRPr lang="zh-CN" altLang="en-US" sz="2000" spc="3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TextBox 163"/>
          <p:cNvSpPr txBox="1"/>
          <p:nvPr/>
        </p:nvSpPr>
        <p:spPr>
          <a:xfrm>
            <a:off x="1330960" y="4177665"/>
            <a:ext cx="6509385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16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经常洗手，</a:t>
            </a:r>
            <a:r>
              <a:rPr lang="zh-CN" altLang="en-US" sz="16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保持手部清洁，使用正确方法洗手，尤其是接触了动物后</a:t>
            </a:r>
            <a:endParaRPr lang="zh-CN" altLang="en-US" sz="16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 flipV="1">
            <a:off x="3746500" y="1175385"/>
            <a:ext cx="38100" cy="133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 sz="3600" dirty="0"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rcRect l="7467" t="13720" r="8001" b="14475"/>
          <a:stretch>
            <a:fillRect/>
          </a:stretch>
        </p:blipFill>
        <p:spPr>
          <a:xfrm>
            <a:off x="845820" y="726440"/>
            <a:ext cx="6828155" cy="3348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Box 163"/>
          <p:cNvSpPr txBox="1"/>
          <p:nvPr/>
        </p:nvSpPr>
        <p:spPr>
          <a:xfrm>
            <a:off x="5028565" y="1459230"/>
            <a:ext cx="335724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16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健康饮食、加强锻炼，保持良好体质，少吃肯德基哦</a:t>
            </a:r>
            <a:endParaRPr lang="zh-CN" altLang="en-US" sz="16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73" name="直接连接符 172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椭圆 173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63"/>
          <p:cNvSpPr txBox="1"/>
          <p:nvPr/>
        </p:nvSpPr>
        <p:spPr>
          <a:xfrm>
            <a:off x="1083945" y="3549015"/>
            <a:ext cx="269938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16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尽量不要接触禽类、鸟类，可购买冷冻禽类</a:t>
            </a:r>
            <a:endParaRPr lang="zh-CN" altLang="en-US" sz="16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8827" t="3732" r="6097" b="309"/>
          <a:stretch>
            <a:fillRect/>
          </a:stretch>
        </p:blipFill>
        <p:spPr>
          <a:xfrm>
            <a:off x="5066030" y="2120900"/>
            <a:ext cx="3282950" cy="246824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35" y="938530"/>
            <a:ext cx="3580130" cy="2331720"/>
          </a:xfrm>
          <a:prstGeom prst="rect">
            <a:avLst/>
          </a:prstGeom>
        </p:spPr>
      </p:pic>
      <p:sp>
        <p:nvSpPr>
          <p:cNvPr id="11" name="TextBox 174"/>
          <p:cNvSpPr txBox="1"/>
          <p:nvPr/>
        </p:nvSpPr>
        <p:spPr>
          <a:xfrm>
            <a:off x="908957" y="206330"/>
            <a:ext cx="222758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spc="300" dirty="0">
                <a:latin typeface="黑体" panose="02010609060101010101" charset="-122"/>
                <a:ea typeface="黑体" panose="02010609060101010101" charset="-122"/>
              </a:rPr>
              <a:t>如何预防禽流感</a:t>
            </a:r>
            <a:endParaRPr lang="zh-CN" altLang="en-US" sz="2000" spc="3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Box 163"/>
          <p:cNvSpPr txBox="1"/>
          <p:nvPr/>
        </p:nvSpPr>
        <p:spPr>
          <a:xfrm>
            <a:off x="5546725" y="1205865"/>
            <a:ext cx="2870200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16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食用鸡蛋时，蛋壳应用流动水清洗，应烹调加热充分，</a:t>
            </a:r>
            <a:r>
              <a:rPr lang="zh-CN" altLang="en-US" sz="16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黑体" panose="02010609060101010101" charset="-122"/>
                <a:ea typeface="黑体" panose="02010609060101010101" charset="-122"/>
              </a:rPr>
              <a:t>不吃生的或半生的鸡蛋。煎鸡蛋一定要煎透，避免蛋黄不熟</a:t>
            </a:r>
            <a:endParaRPr lang="zh-CN" altLang="en-US" sz="1600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73" name="直接连接符 172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椭圆 173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63"/>
          <p:cNvSpPr txBox="1"/>
          <p:nvPr/>
        </p:nvSpPr>
        <p:spPr>
          <a:xfrm>
            <a:off x="1122045" y="1102995"/>
            <a:ext cx="3394075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16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黑体" panose="02010609060101010101" charset="-122"/>
                <a:ea typeface="黑体" panose="02010609060101010101" charset="-122"/>
              </a:rPr>
              <a:t>吃禽肉要煮熟、煮透</a:t>
            </a:r>
            <a:r>
              <a:rPr lang="zh-CN" altLang="en-US" sz="16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，禽流感病毒对外界的抵抗力不强，对高温、紫外线、各种消毒剂都很敏感。</a:t>
            </a:r>
            <a:r>
              <a:rPr lang="zh-CN" altLang="en-US" sz="16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黑体" panose="02010609060101010101" charset="-122"/>
                <a:ea typeface="黑体" panose="02010609060101010101" charset="-122"/>
              </a:rPr>
              <a:t>在</a:t>
            </a:r>
            <a:r>
              <a:rPr lang="en-US" altLang="zh-CN" sz="16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黑体" panose="02010609060101010101" charset="-122"/>
                <a:ea typeface="黑体" panose="02010609060101010101" charset="-122"/>
              </a:rPr>
              <a:t>100</a:t>
            </a:r>
            <a:r>
              <a:rPr lang="zh-CN" altLang="en-US" sz="16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黑体" panose="02010609060101010101" charset="-122"/>
                <a:ea typeface="黑体" panose="02010609060101010101" charset="-122"/>
              </a:rPr>
              <a:t>℃的环境下，</a:t>
            </a:r>
            <a:r>
              <a:rPr lang="en-US" altLang="zh-CN" sz="16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16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黑体" panose="02010609060101010101" charset="-122"/>
                <a:ea typeface="黑体" panose="02010609060101010101" charset="-122"/>
              </a:rPr>
              <a:t>分钟就会被消灭，</a:t>
            </a:r>
            <a:r>
              <a:rPr lang="en-US" altLang="zh-CN" sz="16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黑体" panose="02010609060101010101" charset="-122"/>
                <a:ea typeface="黑体" panose="02010609060101010101" charset="-122"/>
              </a:rPr>
              <a:t>60</a:t>
            </a:r>
            <a:r>
              <a:rPr lang="zh-CN" altLang="en-US" sz="16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黑体" panose="02010609060101010101" charset="-122"/>
                <a:ea typeface="黑体" panose="02010609060101010101" charset="-122"/>
              </a:rPr>
              <a:t>℃环境下半小时消灭</a:t>
            </a:r>
            <a:endParaRPr lang="zh-CN" altLang="en-US" sz="1600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65190" y="2413635"/>
            <a:ext cx="1915160" cy="232156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2528570"/>
            <a:ext cx="2686050" cy="2091690"/>
          </a:xfrm>
          <a:prstGeom prst="rect">
            <a:avLst/>
          </a:prstGeom>
        </p:spPr>
      </p:pic>
      <p:sp>
        <p:nvSpPr>
          <p:cNvPr id="2" name="TextBox 174"/>
          <p:cNvSpPr txBox="1"/>
          <p:nvPr/>
        </p:nvSpPr>
        <p:spPr>
          <a:xfrm>
            <a:off x="908957" y="206330"/>
            <a:ext cx="222758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黑体" panose="02010609060101010101" charset="-122"/>
                <a:ea typeface="黑体" panose="02010609060101010101" charset="-122"/>
              </a:rPr>
              <a:t>如何预防禽流感</a:t>
            </a:r>
            <a:endParaRPr lang="zh-CN" altLang="en-US" sz="2000" spc="3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" name="直接连接符 172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椭圆 173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163"/>
          <p:cNvSpPr txBox="1"/>
          <p:nvPr/>
        </p:nvSpPr>
        <p:spPr>
          <a:xfrm>
            <a:off x="5234305" y="1628140"/>
            <a:ext cx="2531745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16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一旦出现发热、咳嗽等急性呼吸道感染症状，尤其是出现高热、呼吸困难者，应盖上口罩，尽快就诊，如果最近一周有接触活禽，要主动告知医生</a:t>
            </a:r>
            <a:endParaRPr lang="zh-CN" altLang="en-US" sz="16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4215" y="1010920"/>
            <a:ext cx="3969385" cy="2933700"/>
          </a:xfrm>
          <a:prstGeom prst="rect">
            <a:avLst/>
          </a:prstGeom>
        </p:spPr>
      </p:pic>
      <p:sp>
        <p:nvSpPr>
          <p:cNvPr id="11" name="TextBox 174"/>
          <p:cNvSpPr txBox="1"/>
          <p:nvPr/>
        </p:nvSpPr>
        <p:spPr>
          <a:xfrm>
            <a:off x="908957" y="206330"/>
            <a:ext cx="222758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spc="300" dirty="0">
                <a:latin typeface="黑体" panose="02010609060101010101" charset="-122"/>
                <a:ea typeface="黑体" panose="02010609060101010101" charset="-122"/>
              </a:rPr>
              <a:t>如何预防禽流感</a:t>
            </a:r>
            <a:endParaRPr lang="zh-CN" altLang="en-US" sz="2000" spc="3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</Words>
  <Application>WPS 演示</Application>
  <PresentationFormat>全屏显示(16:9)</PresentationFormat>
  <Paragraphs>49</Paragraphs>
  <Slides>10</Slides>
  <Notes>36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8" baseType="lpstr">
      <vt:lpstr>Arial</vt:lpstr>
      <vt:lpstr>宋体</vt:lpstr>
      <vt:lpstr>Wingdings</vt:lpstr>
      <vt:lpstr>Impact</vt:lpstr>
      <vt:lpstr>Calibri</vt:lpstr>
      <vt:lpstr>黑体</vt:lpstr>
      <vt:lpstr>方正兰亭细黑_GBK</vt:lpstr>
      <vt:lpstr>Kozuka Gothic Pro R</vt:lpstr>
      <vt:lpstr>Watford DB</vt:lpstr>
      <vt:lpstr>造字工房劲黑（非商用）常规体</vt:lpstr>
      <vt:lpstr>方正兰亭黑_GBK</vt:lpstr>
      <vt:lpstr>Calibri</vt:lpstr>
      <vt:lpstr>方正大黑简体</vt:lpstr>
      <vt:lpstr>微软雅黑</vt:lpstr>
      <vt:lpstr>方正兰亭细黑_GBK_M</vt:lpstr>
      <vt:lpstr>MS Mincho</vt:lpstr>
      <vt:lpstr>Arial Unicode MS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www.microsoft.com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</dc:title>
  <dc:creator>www.1ppt.com</dc:creator>
  <dc:description>www.1ppt.com;</dc:description>
  <cp:category>www.1ppt.com</cp:category>
  <cp:lastModifiedBy>Administrator</cp:lastModifiedBy>
  <cp:revision>96</cp:revision>
  <dcterms:created xsi:type="dcterms:W3CDTF">2015-01-22T11:01:00Z</dcterms:created>
  <dcterms:modified xsi:type="dcterms:W3CDTF">2017-01-10T08:31:37Z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